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1"/>
  </p:notesMasterIdLst>
  <p:handoutMasterIdLst>
    <p:handoutMasterId r:id="rId22"/>
  </p:handoutMasterIdLst>
  <p:sldIdLst>
    <p:sldId id="305" r:id="rId2"/>
    <p:sldId id="338" r:id="rId3"/>
    <p:sldId id="369" r:id="rId4"/>
    <p:sldId id="385" r:id="rId5"/>
    <p:sldId id="386" r:id="rId6"/>
    <p:sldId id="387" r:id="rId7"/>
    <p:sldId id="371" r:id="rId8"/>
    <p:sldId id="393" r:id="rId9"/>
    <p:sldId id="388" r:id="rId10"/>
    <p:sldId id="392" r:id="rId11"/>
    <p:sldId id="394" r:id="rId12"/>
    <p:sldId id="391" r:id="rId13"/>
    <p:sldId id="389" r:id="rId14"/>
    <p:sldId id="395" r:id="rId15"/>
    <p:sldId id="390" r:id="rId16"/>
    <p:sldId id="396" r:id="rId17"/>
    <p:sldId id="384" r:id="rId18"/>
    <p:sldId id="397" r:id="rId19"/>
    <p:sldId id="383" r:id="rId20"/>
  </p:sldIdLst>
  <p:sldSz cx="9144000" cy="5715000" type="screen16x10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s" initials="zs" lastIdx="0" clrIdx="0">
    <p:extLst>
      <p:ext uri="{19B8F6BF-5375-455C-9EA6-DF929625EA0E}">
        <p15:presenceInfo xmlns:p15="http://schemas.microsoft.com/office/powerpoint/2012/main" xmlns="" userId="z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0202"/>
    <a:srgbClr val="003870"/>
    <a:srgbClr val="DA0000"/>
    <a:srgbClr val="3333FF"/>
    <a:srgbClr val="004588"/>
    <a:srgbClr val="0054A8"/>
    <a:srgbClr val="0064C8"/>
    <a:srgbClr val="0056AC"/>
    <a:srgbClr val="8E0000"/>
    <a:srgbClr val="141A5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782" autoAdjust="0"/>
    <p:restoredTop sz="78456" autoAdjust="0"/>
  </p:normalViewPr>
  <p:slideViewPr>
    <p:cSldViewPr>
      <p:cViewPr>
        <p:scale>
          <a:sx n="75" d="100"/>
          <a:sy n="75" d="100"/>
        </p:scale>
        <p:origin x="-2664" y="-12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B09B-33FA-44D9-9049-D28889516A9A}" type="datetimeFigureOut">
              <a:rPr lang="en-US" smtClean="0"/>
              <a:pPr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1DEC7-14AC-407E-A077-C000FC26D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069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CE2657-DA33-4494-8E5C-EEFDA9D6EC82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245958-DAE2-4791-83DB-60B2AFF5E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774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6291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698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891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411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527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007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102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002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948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906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36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279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358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73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r-Cyrl-R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65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5675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998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715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245958-DAE2-4791-83DB-60B2AFF5E6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2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8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9D55A-73EF-4F77-9CE1-62C531C0D1BA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DC645-8546-4B2E-99F4-C9F039647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36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33DBDA-8EFA-44B2-AA5B-7CE8D756CB8A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66333-A503-4201-925F-107DC4EEDF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5441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F54A6-4C71-4368-9C24-5D1A016AE049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F4160-EAA2-4E95-BC0E-37A3AFB9D9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81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E1C11-225A-406C-8F34-989CDC5D9FAE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2CEA0-D36D-4968-9AB1-A983E382B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8187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7D178-E552-41E3-AB0F-32EBF216102E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922A3-1AE9-4319-A77E-AECCC5DF54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07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C0263-5C8C-4C5D-A19D-0D634ACCE464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96712-5C4E-4209-BD08-DD30749F82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39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51A44-A868-460E-9E95-C573F44B9636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47908-2995-4C9E-ADC9-353AD12F7C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57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A3A48-A100-4B29-8133-45AE161324D2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63B3-28A9-41D5-871A-9894D6D8A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76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DC294-A76C-40DF-9A3C-157B6C950A90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155F5-9E33-42D2-A088-36B5EF0BAC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826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60C602-BF3A-4B6F-B1F0-46FDEFD5B39A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2CC5E-1BA3-4CD7-8642-987F6C85F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8099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65498C-BB17-46CD-99A3-37DAF86ABD07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0D2B9-7E98-4A00-911E-F5CFB10407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45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8C7130-9CCE-4B35-8ABA-7BE7A7118CF9}" type="datetime1">
              <a:rPr lang="en-US" smtClean="0"/>
              <a:pPr>
                <a:defRPr/>
              </a:pPr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2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Републички фонд ПИО                               </a:t>
            </a:r>
            <a:r>
              <a:rPr lang="en-US" dirty="0" smtClean="0"/>
              <a:t>www.pio.rs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2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AF903E-9138-43EE-8EF5-8AAE8CC3B0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74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ontakt@pio.r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o.r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90600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0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147108"/>
            <a:ext cx="8839200" cy="19389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</a:rPr>
              <a:t>Достава захтева и пријава М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</a:rPr>
              <a:t>4 за 2015. годину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</a:rPr>
              <a:t>преко електронског  сервиса Фонда ПИО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3200" b="1" dirty="0" smtClean="0">
                <a:solidFill>
                  <a:srgbClr val="FF0000"/>
                </a:solidFill>
              </a:rPr>
              <a:t>е-М4</a:t>
            </a:r>
            <a:endParaRPr lang="sr-Cyrl-RS" sz="3200" b="1" dirty="0">
              <a:solidFill>
                <a:srgbClr val="FF0000"/>
              </a:solidFill>
            </a:endParaRPr>
          </a:p>
        </p:txBody>
      </p:sp>
      <p:pic>
        <p:nvPicPr>
          <p:cNvPr id="19" name="Picture 18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5645" y="3677335"/>
            <a:ext cx="7520310" cy="3231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500" b="1" dirty="0" smtClean="0">
                <a:solidFill>
                  <a:srgbClr val="002060"/>
                </a:solidFill>
              </a:rPr>
              <a:t>Републички фонд за пензијско и инвалидско осигурање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4463148"/>
            <a:ext cx="6725920" cy="3755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400" b="1" dirty="0" smtClean="0">
                <a:solidFill>
                  <a:schemeClr val="accent1">
                    <a:lumMod val="50000"/>
                  </a:schemeClr>
                </a:solidFill>
              </a:rPr>
              <a:t>Привредна комора Србије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4914900"/>
            <a:ext cx="5486400" cy="276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1200" b="1" dirty="0" smtClean="0">
                <a:solidFill>
                  <a:srgbClr val="002060"/>
                </a:solidFill>
              </a:rPr>
              <a:t>Београд, 7.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sr-Cyrl-RS" sz="1200" b="1" dirty="0" smtClean="0">
                <a:solidFill>
                  <a:srgbClr val="002060"/>
                </a:solidFill>
              </a:rPr>
              <a:t>март </a:t>
            </a:r>
            <a:r>
              <a:rPr lang="pt-BR" sz="1200" b="1" dirty="0" smtClean="0">
                <a:solidFill>
                  <a:srgbClr val="002060"/>
                </a:solidFill>
              </a:rPr>
              <a:t>201</a:t>
            </a:r>
            <a:r>
              <a:rPr lang="sr-Cyrl-RS" sz="1200" b="1" dirty="0" smtClean="0">
                <a:solidFill>
                  <a:srgbClr val="002060"/>
                </a:solidFill>
              </a:rPr>
              <a:t>6. године</a:t>
            </a:r>
            <a:endParaRPr lang="sr-Latn-RS" sz="1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90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915403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Потврда пријема електронског з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ахтева путем електронске поште </a:t>
            </a:r>
            <a:r>
              <a:rPr lang="sr-Cyrl-R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10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8136" y="1143000"/>
            <a:ext cx="3875716" cy="42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93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6293" y="1220569"/>
            <a:ext cx="4799107" cy="41587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667" r="52200"/>
          <a:stretch/>
        </p:blipFill>
        <p:spPr>
          <a:xfrm>
            <a:off x="176127" y="1257300"/>
            <a:ext cx="3786273" cy="174743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 </a:t>
            </a:r>
            <a:r>
              <a:rPr lang="sr-Cyrl-R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Upload)</a:t>
            </a: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11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048000" y="2628900"/>
            <a:ext cx="723901" cy="322125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53299" y="3489682"/>
            <a:ext cx="723901" cy="322125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16293" y="3650744"/>
            <a:ext cx="723901" cy="322125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3244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Успешна 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М4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12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0437" y="1233262"/>
            <a:ext cx="4786312" cy="414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527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Дигитално потписивање пријава 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13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08441"/>
            <a:ext cx="5908241" cy="42003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91000" y="4381500"/>
            <a:ext cx="1981200" cy="762000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801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8" y="800100"/>
            <a:ext cx="8458202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Накнадна 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М-4 за 2015. 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7900" y="5448829"/>
            <a:ext cx="317500" cy="3169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14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900" y="1211966"/>
            <a:ext cx="4648200" cy="417249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352800" y="2247900"/>
            <a:ext cx="1905000" cy="228600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80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686803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Накнадна 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15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1255786"/>
            <a:ext cx="6677025" cy="413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72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667" r="52200"/>
          <a:stretch/>
        </p:blipFill>
        <p:spPr>
          <a:xfrm>
            <a:off x="4803593" y="1257300"/>
            <a:ext cx="4098068" cy="189133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Накнадна електронска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М-4 за 2015. годину</a:t>
            </a:r>
            <a:endParaRPr lang="sr-Cyrl-RS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399" y="5448829"/>
            <a:ext cx="367261" cy="2661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16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2767735"/>
            <a:ext cx="1066800" cy="263073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6" y="1219199"/>
            <a:ext cx="4431341" cy="418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74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85900"/>
            <a:ext cx="8534399" cy="3809999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marL="457200" lvl="0" indent="-4572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Корисничко упутство за попуњавање и дигитално потписивање образаца пријава М-4</a:t>
            </a:r>
          </a:p>
          <a:p>
            <a:pPr marL="457200" lvl="0" indent="-4572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Упутство за попуњавање електронског захтева </a:t>
            </a:r>
          </a:p>
          <a:p>
            <a:pPr marL="457200" lvl="0" indent="-4572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Упутство за слање М-4 пријаве (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Upload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</a:rPr>
              <a:t>) </a:t>
            </a:r>
            <a:endParaRPr lang="sr-Cyrl-R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Упутство за накнадно достављање пријаве М-4</a:t>
            </a:r>
            <a:endParaRPr lang="sr-Latn-R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457200" lvl="0" indent="-4572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За сва додатна питања и помоћ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kontakt@pio.rs</a:t>
            </a:r>
            <a:endParaRPr lang="sr-Cyrl-RS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17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199" y="876300"/>
            <a:ext cx="8534399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Упутства и помоћ за коришћење електронског сервиса </a:t>
            </a:r>
            <a:r>
              <a:rPr lang="sr-Cyrl-R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е-М4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4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638300"/>
            <a:ext cx="8534399" cy="3657599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marL="342900" lvl="0" indent="-342900" fontAlgn="auto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sr-Cyrl-R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Проширење обима електронских </a:t>
            </a:r>
            <a:r>
              <a:rPr lang="sr-Cyrl-RS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сервиса</a:t>
            </a:r>
            <a:endParaRPr lang="sr-Cyrl-R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Сопственим 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</a:rPr>
              <a:t>развојем и </a:t>
            </a:r>
            <a:endParaRPr lang="sr-Cyrl-R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Сарадњом </a:t>
            </a:r>
            <a:r>
              <a:rPr lang="sr-Cyrl-RS" sz="2400" dirty="0">
                <a:solidFill>
                  <a:schemeClr val="tx2">
                    <a:lumMod val="50000"/>
                  </a:schemeClr>
                </a:solidFill>
              </a:rPr>
              <a:t>са другим институцијама (</a:t>
            </a:r>
            <a:r>
              <a:rPr lang="sr-Cyrl-RS" sz="2400" dirty="0" err="1">
                <a:solidFill>
                  <a:schemeClr val="tx2">
                    <a:lumMod val="50000"/>
                  </a:schemeClr>
                </a:solidFill>
              </a:rPr>
              <a:t>интероперабилност</a:t>
            </a: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742950" lvl="1" indent="-285750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r-Cyrl-RS" sz="24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18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Планови и развојни пројекти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02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5448829"/>
            <a:ext cx="3810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19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0" y="1562100"/>
            <a:ext cx="7391400" cy="2590800"/>
          </a:xfrm>
          <a:effectLst/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sz="7200" b="1" dirty="0" smtClean="0">
                <a:ln w="1905"/>
                <a:solidFill>
                  <a:srgbClr val="002060"/>
                </a:solidFill>
              </a:rPr>
              <a:t>Хвала на пажњи</a:t>
            </a:r>
            <a:r>
              <a:rPr lang="sr-Latn-RS" sz="7200" b="1" dirty="0" smtClean="0">
                <a:ln w="1905"/>
                <a:solidFill>
                  <a:srgbClr val="002060"/>
                </a:solidFill>
              </a:rPr>
              <a:t>.</a:t>
            </a:r>
            <a:endParaRPr lang="en-US" sz="7200" b="1" dirty="0">
              <a:ln w="1905"/>
              <a:solidFill>
                <a:srgbClr val="002060"/>
              </a:solidFill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570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8610600" cy="3962400"/>
          </a:xfrm>
        </p:spPr>
        <p:txBody>
          <a:bodyPr>
            <a:normAutofit fontScale="85000" lnSpcReduction="20000"/>
          </a:bodyPr>
          <a:lstStyle/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Мај 2010. – електронска провера података М-4 и  М-УН – за послодавце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Јун 2010.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електронска провера података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пријави на осигурање и уплаћеним доприносима – за грађане (са ПИН кодом – у плану је приступ чип картицом са квалификованим сертификатом)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Јануар 2012. – нови сајт Фонда са претраживачем, око 120 образаца и контакт формом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Јун 2013.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увид у статус поднетог захтева (са ПИН кодом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Д-бројем –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плану је приступ чип картицом са квалификованим сертификатом)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Децембар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</a:t>
            </a:r>
            <a:r>
              <a:rPr lang="sr-Cyrl-R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почетак електронске размена података са носиоцима пензијског осигурања других држава (до сада са 4 државе – планира се са још 4) 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Фебруар 2015. – Контакт центар (комуникација са корисницима и евиденција заснована на принципу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CRM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-а)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Јун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– </a:t>
            </a: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електронско подношење захтева за издавање потврда и уверења (покривено је 80% свих потврда и уверења које Фонд издаје у оквиру свог пословања)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sr-Cyrl-R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Јун 2015. – Калкулатор за израчунавање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датума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 испуњавају услови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старосну и превремену старосну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пензију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 2016. 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Достава захтева и пријава М4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2015</a:t>
            </a: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е-М4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Историјат електронских сервиса у Фонду ПИО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2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34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610600" cy="3200400"/>
          </a:xfrm>
        </p:spPr>
        <p:txBody>
          <a:bodyPr>
            <a:noAutofit/>
          </a:bodyPr>
          <a:lstStyle/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sr-Cyrl-R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Приступ електронским сервисима је на сајту Фонда 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 tooltip="Републички фонд ПИО"/>
              </a:rPr>
              <a:t>www.pio.rs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Изграђени на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Open–Source</a:t>
            </a:r>
            <a:r>
              <a:rPr lang="sr-Cyrl-R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технологијама</a:t>
            </a:r>
            <a:r>
              <a:rPr lang="sr-Cyrl-R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Фонд ПИО је електронске сервисе реализовао </a:t>
            </a:r>
            <a:r>
              <a:rPr lang="sr-Cyrl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потпуности сопственим ресурсима </a:t>
            </a:r>
            <a:b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In-House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81000" lvl="1" indent="-34290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sr-Latn-R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 7</a:t>
            </a: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1" indent="-457200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3850" lvl="1"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5344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Карактеристике </a:t>
            </a:r>
            <a:r>
              <a:rPr lang="sr-Cyrl-RS" sz="2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електронских </a:t>
            </a:r>
            <a:r>
              <a:rPr lang="sr-Cyrl-RS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сервиса Фонда ПИО</a:t>
            </a:r>
            <a:endParaRPr lang="en-US" sz="25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3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94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8610600" cy="3733800"/>
          </a:xfrm>
        </p:spPr>
        <p:txBody>
          <a:bodyPr>
            <a:noAutofit/>
          </a:bodyPr>
          <a:lstStyle/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Предаја пријава М-4 само у  папиру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Припрема и предаја обимне документације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папирном формату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Долазак на шалтер Фонда (често и по више пута)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Чекање у редовима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3850" lvl="1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Раније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4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705100"/>
            <a:ext cx="4429573" cy="258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8610600" cy="3733800"/>
          </a:xfrm>
        </p:spPr>
        <p:txBody>
          <a:bodyPr>
            <a:noAutofit/>
          </a:bodyPr>
          <a:lstStyle/>
          <a:p>
            <a:pPr marL="495300" lvl="1" indent="-4572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Припрема и предаја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захтева и пријава М-4 у електронском формату преко интернета, без долазака на шалтер Фонда ПИО и без чекања у редовима.</a:t>
            </a:r>
          </a:p>
          <a:p>
            <a:pPr marL="495300" lvl="1" indent="-4572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3850" lvl="1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Сада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5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2266097"/>
            <a:ext cx="501534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895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409700"/>
            <a:ext cx="8610600" cy="3733800"/>
          </a:xfrm>
        </p:spPr>
        <p:txBody>
          <a:bodyPr>
            <a:noAutofit/>
          </a:bodyPr>
          <a:lstStyle/>
          <a:p>
            <a:pPr marL="495300" lvl="1" indent="-457200"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3850" lvl="1">
              <a:buFont typeface="Wingdings" panose="05000000000000000000" pitchFamily="2" charset="2"/>
              <a:buChar char="Ø"/>
            </a:pP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876300"/>
            <a:ext cx="8382000" cy="5334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Резултат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6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500" y="1275131"/>
            <a:ext cx="6248400" cy="383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89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8" y="800100"/>
            <a:ext cx="8763002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 smtClean="0">
                <a:solidFill>
                  <a:srgbClr val="003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Приступ новом електронском сервису </a:t>
            </a:r>
            <a:r>
              <a:rPr lang="sr-Cyrl-R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е-М4</a:t>
            </a:r>
            <a:r>
              <a:rPr lang="sr-Cyrl-RS" sz="2000" b="1" dirty="0" smtClean="0">
                <a:solidFill>
                  <a:srgbClr val="0038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преко сајта Фонда ПИО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7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" y="1213422"/>
            <a:ext cx="5208502" cy="41700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5937" y="1266824"/>
            <a:ext cx="328612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17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8" y="800100"/>
            <a:ext cx="8458202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Електронски з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ахтев за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предају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пријава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годину</a:t>
            </a:r>
            <a:endParaRPr lang="sr-Cyrl-RS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8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7900" y="1211966"/>
            <a:ext cx="4648200" cy="417249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876800" y="2429737"/>
            <a:ext cx="990600" cy="275363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94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667" r="52200"/>
          <a:stretch/>
        </p:blipFill>
        <p:spPr>
          <a:xfrm>
            <a:off x="4803593" y="1508638"/>
            <a:ext cx="4098068" cy="1891334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0" y="5448300"/>
            <a:ext cx="9144001" cy="304800"/>
          </a:xfrm>
          <a:prstGeom prst="rect">
            <a:avLst/>
          </a:prstGeom>
          <a:gradFill flip="none" rotWithShape="1">
            <a:gsLst>
              <a:gs pos="0">
                <a:srgbClr val="DA0000"/>
              </a:gs>
              <a:gs pos="92000">
                <a:schemeClr val="bg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597" y="800100"/>
            <a:ext cx="8499295" cy="381000"/>
          </a:xfrm>
          <a:prstGeom prst="rect">
            <a:avLst/>
          </a:prstGeom>
          <a:ln>
            <a:noFill/>
          </a:ln>
          <a:effectLst/>
        </p:spPr>
        <p:txBody>
          <a:bodyPr vert="horz" lIns="0" rIns="0" bIns="0" anchor="t">
            <a:noAutofit/>
          </a:bodyPr>
          <a:lstStyle/>
          <a:p>
            <a:pPr lvl="0" fontAlgn="auto">
              <a:spcAft>
                <a:spcPts val="1200"/>
              </a:spcAft>
              <a:defRPr/>
            </a:pPr>
            <a:r>
              <a:rPr lang="sr-Cyrl-RS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Електронски з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ахтев за предају пријава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М-4 за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годин</a:t>
            </a:r>
            <a:r>
              <a:rPr lang="sr-Cyrl-RS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sr-Cyrl-RS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5448829"/>
            <a:ext cx="1143000" cy="304271"/>
          </a:xfrm>
        </p:spPr>
        <p:txBody>
          <a:bodyPr/>
          <a:lstStyle/>
          <a:p>
            <a:pPr algn="r">
              <a:defRPr/>
            </a:pP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www.pio.rs</a:t>
            </a:r>
            <a:endParaRPr lang="en-US" sz="9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5448829"/>
            <a:ext cx="228600" cy="304271"/>
          </a:xfrm>
        </p:spPr>
        <p:txBody>
          <a:bodyPr/>
          <a:lstStyle/>
          <a:p>
            <a:pPr>
              <a:defRPr/>
            </a:pPr>
            <a:fld id="{097DDB54-67F5-48B5-98F3-5CFB93EAD536}" type="slidenum">
              <a:rPr lang="en-US" sz="1000">
                <a:solidFill>
                  <a:schemeClr val="accent1">
                    <a:lumMod val="75000"/>
                  </a:schemeClr>
                </a:solidFill>
                <a:latin typeface="+mj-lt"/>
              </a:rPr>
              <a:pPr>
                <a:defRPr/>
              </a:pPr>
              <a:t>9</a:t>
            </a:fld>
            <a:endParaRPr lang="en-US" sz="1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79293" y="754381"/>
            <a:ext cx="7848600" cy="45719"/>
          </a:xfrm>
          <a:prstGeom prst="rect">
            <a:avLst/>
          </a:prstGeom>
          <a:gradFill flip="none" rotWithShape="1">
            <a:gsLst>
              <a:gs pos="0">
                <a:srgbClr val="8E0000"/>
              </a:gs>
              <a:gs pos="33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H:\1_B_Unapredjenje\RFPIO_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93" y="114300"/>
            <a:ext cx="491907" cy="6858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Rektangel 11"/>
          <p:cNvSpPr/>
          <p:nvPr/>
        </p:nvSpPr>
        <p:spPr>
          <a:xfrm>
            <a:off x="0" y="-38101"/>
            <a:ext cx="9144000" cy="838201"/>
          </a:xfrm>
          <a:prstGeom prst="rect">
            <a:avLst/>
          </a:prstGeom>
          <a:gradFill flip="none" rotWithShape="1">
            <a:gsLst>
              <a:gs pos="100000">
                <a:srgbClr val="004588"/>
              </a:gs>
              <a:gs pos="31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14400" y="114300"/>
            <a:ext cx="2209800" cy="646331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ctr" rotWithShape="0">
              <a:schemeClr val="bg2">
                <a:alpha val="95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РЕПУБЛИЧКИ ФОНД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808080"/>
              </a:solidFill>
              <a:latin typeface="Minion Pro Cond" pitchFamily="18" charset="0"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4067175" algn="l"/>
              </a:tabLst>
            </a:pPr>
            <a:r>
              <a:rPr kumimoji="0" lang="sr-Cyrl-R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ЗА ПЕНЗИЈСКО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 </a:t>
            </a:r>
            <a:r>
              <a:rPr lang="sr-Cyrl-RS" sz="1200" b="1" dirty="0" smtClean="0">
                <a:solidFill>
                  <a:srgbClr val="808080"/>
                </a:solidFill>
                <a:latin typeface="Minion Pro Cond" pitchFamily="18" charset="0"/>
                <a:ea typeface="Calibri" pitchFamily="34" charset="0"/>
                <a:cs typeface="Tahoma" pitchFamily="34" charset="0"/>
              </a:rPr>
              <a:t>И ИНВАЛИДСКО ОСИГУРАЊЕ</a:t>
            </a:r>
            <a:endParaRPr lang="en-US" sz="1200" b="1" dirty="0">
              <a:latin typeface="Minion Pro Cond" pitchFamily="18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96200" y="3000331"/>
            <a:ext cx="1066800" cy="263073"/>
          </a:xfrm>
          <a:prstGeom prst="ellipse">
            <a:avLst/>
          </a:prstGeom>
          <a:noFill/>
          <a:ln>
            <a:solidFill>
              <a:srgbClr val="DA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411" y="1181100"/>
            <a:ext cx="443278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14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8703</TotalTime>
  <Words>673</Words>
  <Application>Microsoft Office PowerPoint</Application>
  <PresentationFormat>On-screen Show (16:10)</PresentationFormat>
  <Paragraphs>146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Хвала на пажњи.</vt:lpstr>
    </vt:vector>
  </TitlesOfParts>
  <Company>Republicki fond PIO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Zoran Sutara</dc:creator>
  <cp:lastModifiedBy>User</cp:lastModifiedBy>
  <cp:revision>775</cp:revision>
  <cp:lastPrinted>2015-10-30T09:22:25Z</cp:lastPrinted>
  <dcterms:created xsi:type="dcterms:W3CDTF">2010-09-16T21:26:44Z</dcterms:created>
  <dcterms:modified xsi:type="dcterms:W3CDTF">2016-03-07T13:03:06Z</dcterms:modified>
</cp:coreProperties>
</file>